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51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6C7FC-006A-4E7D-B9E1-A139F676B611}" type="datetimeFigureOut">
              <a:rPr lang="en-US" smtClean="0"/>
              <a:t>2012-10-16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0B47F-9335-45AB-8C61-FF6CCB58C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033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3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306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1306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54BDB14-7B2A-4A90-B7CD-5B0FC7C83D3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81306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1306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3D676CF-8238-441F-9E5A-A9685312793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89581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4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408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1408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D78F197-6644-4ACF-96DF-ABFAB6961B1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81408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1408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3357DDA-AC6B-478A-A4F8-1025023DC16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45655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5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510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1510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63C4F53-A489-4DCB-BD3D-726C6EAAD308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81511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1511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A933E34-3AE9-4968-BD60-59D31A84A8B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37829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6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613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1613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9EAE059-2DA3-4603-BA2D-0A4A7DC2A331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81613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1613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337E5BD-61BE-4A06-987B-5E721816C57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18024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7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715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1715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65A0FE0-5B13-43F1-B307-416A72DF8320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81715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1715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A165CE7-F59B-4071-BB04-870EC8559CB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11634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8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818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1818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AE8E929-72D9-4C9E-8037-41D051CF7760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81818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1818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76E0B59-A197-4506-A182-12981919FED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56247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0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1920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78037B8-818C-411D-BCCB-409DB8F9F6A5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81920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1920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F3C184A-2D2D-49DC-B855-C5AAE6AA351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9398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1223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906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23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10000"/>
            <a:ext cx="7467600" cy="19812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353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06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6046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6046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883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552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724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450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614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46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16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73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538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35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948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0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58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5805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25805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3975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10-11-2012</a:t>
            </a:r>
            <a:endParaRPr lang="en-US"/>
          </a:p>
        </p:txBody>
      </p:sp>
      <p:sp>
        <p:nvSpPr>
          <p:cNvPr id="258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08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F5A35BC7-DA2E-4C1F-A93E-84A5F2AE75C8}" type="slidenum">
              <a:rPr lang="en-US" smtClean="0"/>
              <a:t>‹#›</a:t>
            </a:fld>
            <a:endParaRPr lang="en-US"/>
          </a:p>
        </p:txBody>
      </p:sp>
      <p:sp>
        <p:nvSpPr>
          <p:cNvPr id="25806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New Jersey </a:t>
            </a:r>
            <a:br>
              <a:rPr lang="en-US" smtClean="0"/>
            </a:br>
            <a:r>
              <a:rPr lang="en-US" smtClean="0"/>
              <a:t>Property Tax Relief Programs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Property Tax Deduction or Credit</a:t>
            </a:r>
          </a:p>
          <a:p>
            <a:pPr eaLnBrk="1" hangingPunct="1">
              <a:defRPr/>
            </a:pPr>
            <a:r>
              <a:rPr lang="en-US" dirty="0" smtClean="0"/>
              <a:t>Homestead Benefit</a:t>
            </a:r>
          </a:p>
          <a:p>
            <a:pPr eaLnBrk="1" hangingPunct="1">
              <a:defRPr/>
            </a:pPr>
            <a:r>
              <a:rPr lang="en-US" dirty="0" smtClean="0"/>
              <a:t>Senior Freeze (PTR)</a:t>
            </a:r>
          </a:p>
          <a:p>
            <a:pPr eaLnBrk="1" hangingPunct="1">
              <a:defRPr/>
            </a:pPr>
            <a:r>
              <a:rPr lang="en-US" dirty="0" smtClean="0"/>
              <a:t>Other</a:t>
            </a:r>
          </a:p>
        </p:txBody>
      </p:sp>
      <p:sp>
        <p:nvSpPr>
          <p:cNvPr id="447492" name="Text Box 5"/>
          <p:cNvSpPr txBox="1">
            <a:spLocks noChangeArrowheads="1"/>
          </p:cNvSpPr>
          <p:nvPr/>
        </p:nvSpPr>
        <p:spPr bwMode="auto">
          <a:xfrm>
            <a:off x="2971800" y="152400"/>
            <a:ext cx="586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/>
            <a:r>
              <a:rPr lang="en-US" sz="1400" dirty="0"/>
              <a:t>NJ-2 Property Tax Relief Programs v11.1 </a:t>
            </a:r>
            <a:r>
              <a:rPr lang="en-US" sz="1400" dirty="0" smtClean="0"/>
              <a:t>VO.pptx</a:t>
            </a:r>
            <a:endParaRPr lang="en-US" sz="1400" dirty="0"/>
          </a:p>
        </p:txBody>
      </p:sp>
      <p:sp>
        <p:nvSpPr>
          <p:cNvPr id="447493" name="Date Placeholder 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447494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B93DE9C-A97F-4E4F-B1A0-5C27422B996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447495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0" name="~PP13818.WAV">
            <a:hlinkClick r:id="" action="ppaction://media"/>
          </p:cNvPr>
          <p:cNvPicPr>
            <a:picLocks noRot="1" noChangeAspect="1"/>
          </p:cNvPicPr>
          <p:nvPr>
            <a:wavAudioFile r:embed="rId1" name="~PP10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956040"/>
      </p:ext>
    </p:extLst>
  </p:cSld>
  <p:clrMapOvr>
    <a:masterClrMapping/>
  </p:clrMapOvr>
  <p:transition advTm="27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NJ Property Tax Relief Programs</a:t>
            </a:r>
          </a:p>
        </p:txBody>
      </p:sp>
      <p:sp>
        <p:nvSpPr>
          <p:cNvPr id="410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Property Tax Deduction or Credit</a:t>
            </a:r>
          </a:p>
          <a:p>
            <a:pPr lvl="1" eaLnBrk="1" hangingPunct="1">
              <a:defRPr/>
            </a:pPr>
            <a:r>
              <a:rPr lang="en-US" dirty="0" smtClean="0"/>
              <a:t>Part of NJ-1040 (or, possibly, separate NJ-1040-H)</a:t>
            </a:r>
          </a:p>
          <a:p>
            <a:pPr eaLnBrk="1" hangingPunct="1">
              <a:defRPr/>
            </a:pPr>
            <a:r>
              <a:rPr lang="en-US" dirty="0" smtClean="0"/>
              <a:t>Homestead Benefit Program</a:t>
            </a:r>
          </a:p>
          <a:p>
            <a:pPr lvl="1" eaLnBrk="1" hangingPunct="1">
              <a:defRPr/>
            </a:pPr>
            <a:r>
              <a:rPr lang="en-US" dirty="0" smtClean="0"/>
              <a:t>aka Homestead Rebate / NJ Saver Rebate / FAIR Rebate</a:t>
            </a:r>
          </a:p>
          <a:p>
            <a:pPr eaLnBrk="1" hangingPunct="1">
              <a:defRPr/>
            </a:pPr>
            <a:r>
              <a:rPr lang="en-US" dirty="0" smtClean="0"/>
              <a:t>Property Tax Reimbursement (PTR) </a:t>
            </a:r>
          </a:p>
          <a:p>
            <a:pPr lvl="1" eaLnBrk="1" hangingPunct="1">
              <a:defRPr/>
            </a:pPr>
            <a:r>
              <a:rPr lang="en-US" dirty="0"/>
              <a:t>a</a:t>
            </a:r>
            <a:r>
              <a:rPr lang="en-US" dirty="0" smtClean="0"/>
              <a:t>ka Senior Freeze</a:t>
            </a:r>
          </a:p>
          <a:p>
            <a:pPr eaLnBrk="1" hangingPunct="1">
              <a:defRPr/>
            </a:pPr>
            <a:r>
              <a:rPr lang="en-US" dirty="0" smtClean="0"/>
              <a:t>Other</a:t>
            </a:r>
          </a:p>
          <a:p>
            <a:pPr lvl="1" eaLnBrk="1" hangingPunct="1">
              <a:defRPr/>
            </a:pPr>
            <a:r>
              <a:rPr lang="en-US" dirty="0" smtClean="0"/>
              <a:t>Deduction for Senior Citizens / Disabled</a:t>
            </a:r>
          </a:p>
          <a:p>
            <a:pPr lvl="1" eaLnBrk="1" hangingPunct="1">
              <a:defRPr/>
            </a:pPr>
            <a:r>
              <a:rPr lang="en-US" dirty="0" smtClean="0"/>
              <a:t>Deduction for Veterans</a:t>
            </a:r>
          </a:p>
          <a:p>
            <a:pPr lvl="1" eaLnBrk="1" hangingPunct="1">
              <a:defRPr/>
            </a:pPr>
            <a:r>
              <a:rPr lang="en-US" dirty="0" smtClean="0"/>
              <a:t>Exemption for Disabled Veterans</a:t>
            </a:r>
          </a:p>
        </p:txBody>
      </p:sp>
      <p:sp>
        <p:nvSpPr>
          <p:cNvPr id="44851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44851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C106988-89F7-4DC1-B96A-072EB3F4667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44851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23818.WAV">
            <a:hlinkClick r:id="" action="ppaction://media"/>
          </p:cNvPr>
          <p:cNvPicPr>
            <a:picLocks noRot="1" noChangeAspect="1"/>
          </p:cNvPicPr>
          <p:nvPr>
            <a:wavAudioFile r:embed="rId1" name="~PP2109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3427823"/>
      </p:ext>
    </p:extLst>
  </p:cSld>
  <p:clrMapOvr>
    <a:masterClrMapping/>
  </p:clrMapOvr>
  <p:transition advTm="609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44953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4495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8C60BB2-5199-4CC9-AA94-CBDC6B7E9D0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4495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228600"/>
            <a:ext cx="7772400" cy="1143000"/>
          </a:xfrm>
        </p:spPr>
        <p:txBody>
          <a:bodyPr/>
          <a:lstStyle/>
          <a:p>
            <a:pPr algn="ctr" eaLnBrk="1" hangingPunct="1"/>
            <a:r>
              <a:rPr lang="en-US" smtClean="0"/>
              <a:t>NJ Property Tax </a:t>
            </a:r>
            <a:br>
              <a:rPr lang="en-US" smtClean="0"/>
            </a:br>
            <a:r>
              <a:rPr lang="en-US" smtClean="0"/>
              <a:t>Deduction or Credit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23925" y="1600200"/>
            <a:ext cx="7772400" cy="4724400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Homeowners and Tenants</a:t>
            </a: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NJ taxable income deduction or tax credit ($50), whichever is most beneficial</a:t>
            </a:r>
          </a:p>
          <a:p>
            <a:pPr lvl="1" eaLnBrk="1" hangingPunct="1">
              <a:defRPr/>
            </a:pPr>
            <a:r>
              <a:rPr lang="en-US" sz="2400" dirty="0" smtClean="0"/>
              <a:t>Most beneficial approach calculated on Worksheet F – Property Tax Deduction/Credit, included with NJ 1040 Pg4</a:t>
            </a:r>
          </a:p>
          <a:p>
            <a:pPr eaLnBrk="1" hangingPunct="1">
              <a:defRPr/>
            </a:pPr>
            <a:r>
              <a:rPr lang="en-US" sz="2800" dirty="0" smtClean="0"/>
              <a:t>Eligibility requirements:</a:t>
            </a:r>
          </a:p>
          <a:p>
            <a:pPr lvl="1" eaLnBrk="1" hangingPunct="1">
              <a:defRPr/>
            </a:pPr>
            <a:r>
              <a:rPr lang="en-US" sz="2600" dirty="0" smtClean="0"/>
              <a:t>Must have paid real estate tax or rent on principal residence in NJ</a:t>
            </a:r>
          </a:p>
          <a:p>
            <a:pPr lvl="2" eaLnBrk="1" hangingPunct="1">
              <a:defRPr/>
            </a:pPr>
            <a:r>
              <a:rPr lang="en-US" sz="2600" dirty="0" smtClean="0"/>
              <a:t>If rent, then unit must have own kitchen and bath</a:t>
            </a:r>
          </a:p>
          <a:p>
            <a:pPr lvl="1" eaLnBrk="1" hangingPunct="1">
              <a:defRPr/>
            </a:pPr>
            <a:r>
              <a:rPr lang="en-US" dirty="0" smtClean="0"/>
              <a:t>If under 65 and not blind or disabled, then gross income must be more than $20,000 ($10,000 if Single or MFS)</a:t>
            </a:r>
          </a:p>
          <a:p>
            <a:pPr lvl="1" eaLnBrk="1" hangingPunct="1">
              <a:defRPr/>
            </a:pPr>
            <a:r>
              <a:rPr lang="en-US" dirty="0" smtClean="0"/>
              <a:t>If 65 or older or blind or disabled, then no income limitation</a:t>
            </a:r>
          </a:p>
          <a:p>
            <a:pPr lvl="1" eaLnBrk="1" hangingPunct="1">
              <a:defRPr/>
            </a:pPr>
            <a:endParaRPr lang="en-US" sz="2400" dirty="0" smtClean="0"/>
          </a:p>
        </p:txBody>
      </p:sp>
      <p:pic>
        <p:nvPicPr>
          <p:cNvPr id="8" name="~PP13818.WAV">
            <a:hlinkClick r:id="" action="ppaction://media"/>
          </p:cNvPr>
          <p:cNvPicPr>
            <a:picLocks noRot="1" noChangeAspect="1"/>
          </p:cNvPicPr>
          <p:nvPr>
            <a:wavAudioFile r:embed="rId1" name="~PP173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774609"/>
      </p:ext>
    </p:extLst>
  </p:cSld>
  <p:clrMapOvr>
    <a:masterClrMapping/>
  </p:clrMapOvr>
  <p:transition advTm="919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NJ Property Tax Credit - TaxWise</a:t>
            </a:r>
          </a:p>
        </p:txBody>
      </p:sp>
      <p:sp>
        <p:nvSpPr>
          <p:cNvPr id="18435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If TP IS already filing a NJ-1040</a:t>
            </a:r>
          </a:p>
          <a:p>
            <a:pPr lvl="1" eaLnBrk="1" hangingPunct="1">
              <a:defRPr/>
            </a:pPr>
            <a:r>
              <a:rPr lang="en-US" dirty="0" err="1" smtClean="0"/>
              <a:t>TaxWise</a:t>
            </a:r>
            <a:r>
              <a:rPr lang="en-US" dirty="0" smtClean="0"/>
              <a:t> will calculate credit (or deduction) correctly in most circumstances.</a:t>
            </a:r>
          </a:p>
          <a:p>
            <a:pPr lvl="1" eaLnBrk="1" hangingPunct="1">
              <a:defRPr/>
            </a:pPr>
            <a:r>
              <a:rPr lang="en-US" dirty="0" smtClean="0"/>
              <a:t>If TP is under NJ filing threshold AND the TP is either 65 or over, or blind or disabled AND TP IS entitled to a $50 credit, then </a:t>
            </a:r>
            <a:r>
              <a:rPr lang="en-US" dirty="0" err="1" smtClean="0"/>
              <a:t>TaxWise</a:t>
            </a:r>
            <a:r>
              <a:rPr lang="en-US" dirty="0" smtClean="0"/>
              <a:t> does </a:t>
            </a:r>
            <a:r>
              <a:rPr lang="en-US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automatically calculate the $50 credit on the NJ Form-1040 Pg4, line 48 – So what to do:</a:t>
            </a:r>
          </a:p>
          <a:p>
            <a:pPr lvl="2" eaLnBrk="1" hangingPunct="1">
              <a:defRPr/>
            </a:pPr>
            <a:r>
              <a:rPr lang="en-US" dirty="0" smtClean="0"/>
              <a:t>Preferred: Manually input the $50 credit on the NJ-1040 Pg4, line 48 (NJ-1040-H is NOT an option if filing NJ-1040)</a:t>
            </a:r>
          </a:p>
          <a:p>
            <a:pPr lvl="2" eaLnBrk="1" hangingPunct="1">
              <a:defRPr/>
            </a:pPr>
            <a:r>
              <a:rPr lang="en-US" dirty="0" smtClean="0"/>
              <a:t>Alternative if TP will get Homestead Benefit: Do nothing now and hope that $50 automatically added to Homestead Benefit</a:t>
            </a:r>
          </a:p>
          <a:p>
            <a:pPr eaLnBrk="1" hangingPunct="1">
              <a:defRPr/>
            </a:pPr>
            <a:r>
              <a:rPr lang="en-US" dirty="0" smtClean="0"/>
              <a:t>If TP is NOT already filing a NJ-1040 and is entitled to $50 property tax credit:</a:t>
            </a:r>
          </a:p>
          <a:p>
            <a:pPr lvl="1" eaLnBrk="1" hangingPunct="1">
              <a:defRPr/>
            </a:pPr>
            <a:r>
              <a:rPr lang="en-US" dirty="0" smtClean="0"/>
              <a:t>Best option: File NJ-1040 anyway and manually input the $50 credit on NJ-1040 Pg4, line 48</a:t>
            </a:r>
          </a:p>
          <a:p>
            <a:pPr lvl="1" eaLnBrk="1" hangingPunct="1">
              <a:defRPr/>
            </a:pPr>
            <a:r>
              <a:rPr lang="en-US" dirty="0" smtClean="0"/>
              <a:t>Other options:</a:t>
            </a:r>
          </a:p>
          <a:p>
            <a:pPr lvl="2" eaLnBrk="1" hangingPunct="1">
              <a:defRPr/>
            </a:pPr>
            <a:r>
              <a:rPr lang="en-US" dirty="0" smtClean="0"/>
              <a:t>Homeowners who file Homestead Benefit Application get $50 automatically added to Homestead Benefit</a:t>
            </a:r>
          </a:p>
          <a:p>
            <a:pPr lvl="2" eaLnBrk="1" hangingPunct="1">
              <a:defRPr/>
            </a:pPr>
            <a:r>
              <a:rPr lang="en-US" dirty="0" smtClean="0"/>
              <a:t>Tenants and homeowners who are not eligible for Homestead Benefit (e.g. not a homeowner on Oct 1, 2010) must</a:t>
            </a:r>
            <a:r>
              <a:rPr lang="en-US" dirty="0"/>
              <a:t> </a:t>
            </a:r>
            <a:r>
              <a:rPr lang="en-US" dirty="0" smtClean="0"/>
              <a:t>file a NJ-1040-H to claim the $50 credit</a:t>
            </a:r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45056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4505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1EB02CD-23F2-4DCB-8CCA-85E5BD64B38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45056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9" name="~PP23834.WAV">
            <a:hlinkClick r:id="" action="ppaction://media"/>
          </p:cNvPr>
          <p:cNvPicPr>
            <a:picLocks noRot="1" noChangeAspect="1"/>
          </p:cNvPicPr>
          <p:nvPr>
            <a:wavAudioFile r:embed="rId1" name="~PP2972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2842391"/>
      </p:ext>
    </p:extLst>
  </p:cSld>
  <p:clrMapOvr>
    <a:masterClrMapping/>
  </p:clrMapOvr>
  <p:transition advTm="1675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Homestead Benefit Program</a:t>
            </a:r>
            <a:endParaRPr lang="en-US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4294967295"/>
          </p:nvPr>
        </p:nvSpPr>
        <p:spPr>
          <a:xfrm>
            <a:off x="838200" y="1524000"/>
            <a:ext cx="7772400" cy="47244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sz="2800" dirty="0" smtClean="0"/>
              <a:t>Property tax reduction for Homeowners who occupied their principal residence on Oct 1</a:t>
            </a:r>
            <a:r>
              <a:rPr lang="en-US" sz="2800" baseline="30000" dirty="0" smtClean="0"/>
              <a:t>st</a:t>
            </a: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Paid Property tax</a:t>
            </a:r>
          </a:p>
          <a:p>
            <a:pPr eaLnBrk="1" hangingPunct="1">
              <a:defRPr/>
            </a:pPr>
            <a:r>
              <a:rPr lang="en-US" sz="2800" dirty="0" smtClean="0"/>
              <a:t>2011 Property Tax reduction application mailed in Aug/Sep 2011 for completion and submission (based on principal residence on Oct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2010)</a:t>
            </a:r>
          </a:p>
          <a:p>
            <a:pPr eaLnBrk="1" hangingPunct="1">
              <a:defRPr/>
            </a:pPr>
            <a:r>
              <a:rPr lang="en-US" sz="2800" dirty="0" smtClean="0"/>
              <a:t>Used to receive separate check with Benefit amount (prior to 2010).</a:t>
            </a:r>
          </a:p>
          <a:p>
            <a:pPr eaLnBrk="1" hangingPunct="1">
              <a:defRPr/>
            </a:pPr>
            <a:r>
              <a:rPr lang="en-US" sz="2800" dirty="0" smtClean="0"/>
              <a:t>Will receive Benefit as reduction of future property tax bill (2011 onward).</a:t>
            </a:r>
          </a:p>
          <a:p>
            <a:pPr lvl="1" eaLnBrk="1" hangingPunct="1">
              <a:defRPr/>
            </a:pPr>
            <a:r>
              <a:rPr lang="en-US" sz="2400" dirty="0" smtClean="0"/>
              <a:t>There some situations where will still receive separate check (e.g. Condo owners)</a:t>
            </a:r>
          </a:p>
          <a:p>
            <a:pPr eaLnBrk="1" hangingPunct="1">
              <a:defRPr/>
            </a:pPr>
            <a:endParaRPr lang="en-US" sz="2800" dirty="0" smtClean="0"/>
          </a:p>
        </p:txBody>
      </p:sp>
      <p:sp>
        <p:nvSpPr>
          <p:cNvPr id="45158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45158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8999422-659E-44FF-8719-9F5E3AAA392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45159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33849.WAV">
            <a:hlinkClick r:id="" action="ppaction://media"/>
          </p:cNvPr>
          <p:cNvPicPr>
            <a:picLocks noRot="1" noChangeAspect="1"/>
          </p:cNvPicPr>
          <p:nvPr>
            <a:wavAudioFile r:embed="rId1" name="~PP3140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3764554"/>
      </p:ext>
    </p:extLst>
  </p:cSld>
  <p:clrMapOvr>
    <a:masterClrMapping/>
  </p:clrMapOvr>
  <p:transition advTm="640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PTR (NJ Senior Freeze)</a:t>
            </a:r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24000"/>
            <a:ext cx="7772400" cy="4724400"/>
          </a:xfrm>
        </p:spPr>
        <p:txBody>
          <a:bodyPr/>
          <a:lstStyle/>
          <a:p>
            <a:pPr eaLnBrk="1" hangingPunct="1"/>
            <a:r>
              <a:rPr lang="en-US" sz="2000" smtClean="0"/>
              <a:t>“Freezes” local property tax in first year of eligibility (Base Year)</a:t>
            </a:r>
          </a:p>
          <a:p>
            <a:pPr eaLnBrk="1" hangingPunct="1"/>
            <a:r>
              <a:rPr lang="en-US" sz="2000" smtClean="0"/>
              <a:t>Total local property tax paid to local municipality</a:t>
            </a:r>
          </a:p>
          <a:p>
            <a:pPr eaLnBrk="1" hangingPunct="1"/>
            <a:r>
              <a:rPr lang="en-US" sz="2000" smtClean="0"/>
              <a:t>State of NJ reimburses homeowner for taxes paid in excess of base year taxes</a:t>
            </a:r>
          </a:p>
          <a:p>
            <a:pPr eaLnBrk="1" hangingPunct="1"/>
            <a:r>
              <a:rPr lang="en-US" sz="2000" smtClean="0"/>
              <a:t>Forms – PTR 1, Property Tax Reimbursement, completed by TP in first year eligible</a:t>
            </a:r>
          </a:p>
          <a:p>
            <a:pPr eaLnBrk="1" hangingPunct="1"/>
            <a:r>
              <a:rPr lang="en-US" sz="2000" smtClean="0"/>
              <a:t>PTR 2 – Sent to TP with certain pre-printed data from State of NJ in subsequent year(s) and completed by TP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z="2000" smtClean="0"/>
              <a:t>		</a:t>
            </a:r>
            <a:r>
              <a:rPr lang="en-US" sz="2000" u="sng" smtClean="0"/>
              <a:t>Must submit proof of taxes paid with PTR’s</a:t>
            </a:r>
            <a:endParaRPr lang="en-US" sz="2000" smtClean="0"/>
          </a:p>
          <a:p>
            <a:pPr eaLnBrk="1" hangingPunct="1"/>
            <a:r>
              <a:rPr lang="en-US" sz="2000" smtClean="0"/>
              <a:t>Eligibility</a:t>
            </a:r>
          </a:p>
          <a:p>
            <a:pPr lvl="1" eaLnBrk="1" hangingPunct="1"/>
            <a:r>
              <a:rPr lang="en-US" sz="1600" smtClean="0"/>
              <a:t>Age 65 or older, or receiving Federal S/S Disability Benefits</a:t>
            </a:r>
          </a:p>
          <a:p>
            <a:pPr lvl="1" eaLnBrk="1" hangingPunct="1"/>
            <a:r>
              <a:rPr lang="en-US" sz="1600" smtClean="0"/>
              <a:t>Lived in NJ for at least last ten years</a:t>
            </a:r>
          </a:p>
          <a:p>
            <a:pPr lvl="1" eaLnBrk="1" hangingPunct="1"/>
            <a:r>
              <a:rPr lang="en-US" sz="1600" smtClean="0"/>
              <a:t>Owned and lived in home for at least last three years</a:t>
            </a:r>
          </a:p>
          <a:p>
            <a:pPr lvl="1" eaLnBrk="1" hangingPunct="1"/>
            <a:r>
              <a:rPr lang="en-US" sz="1600" smtClean="0"/>
              <a:t>Meet  </a:t>
            </a:r>
            <a:r>
              <a:rPr lang="en-US" sz="1600" u="sng" smtClean="0"/>
              <a:t>total income</a:t>
            </a:r>
            <a:r>
              <a:rPr lang="en-US" sz="1600" smtClean="0"/>
              <a:t> limits for base year and each succeeding year</a:t>
            </a:r>
          </a:p>
          <a:p>
            <a:pPr eaLnBrk="1" hangingPunct="1"/>
            <a:endParaRPr lang="en-US" sz="20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</p:txBody>
      </p:sp>
      <p:sp>
        <p:nvSpPr>
          <p:cNvPr id="45363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45363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6EF917B-B4F3-4D91-A37E-A649B4E8AEE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45363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0" name="~PP23849.WAV">
            <a:hlinkClick r:id="" action="ppaction://media"/>
          </p:cNvPr>
          <p:cNvPicPr>
            <a:picLocks noRot="1" noChangeAspect="1"/>
          </p:cNvPicPr>
          <p:nvPr>
            <a:wavAudioFile r:embed="rId1" name="~PP271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8708080"/>
      </p:ext>
    </p:extLst>
  </p:cSld>
  <p:clrMapOvr>
    <a:masterClrMapping/>
  </p:clrMapOvr>
  <p:transition advTm="1257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NJ Property Tax Relief – Other</a:t>
            </a:r>
            <a:br>
              <a:rPr lang="en-US" smtClean="0"/>
            </a:br>
            <a:r>
              <a:rPr lang="en-US" sz="2400" smtClean="0"/>
              <a:t>All Administered By Local Municipality</a:t>
            </a:r>
          </a:p>
        </p:txBody>
      </p:sp>
      <p:sp>
        <p:nvSpPr>
          <p:cNvPr id="4546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600200"/>
            <a:ext cx="7924800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b="1" smtClean="0"/>
              <a:t>Annual Property Tax Deduction for Senior Citizens, Disabled Persons:</a:t>
            </a:r>
            <a:br>
              <a:rPr lang="en-US" sz="2000" b="1" smtClean="0"/>
            </a:br>
            <a:r>
              <a:rPr lang="en-US" sz="2000" smtClean="0"/>
              <a:t>Annual deduction of up to $250 from property taxes for homeowners age 65 or older or disabled who meet certain income and residency requirements. </a:t>
            </a:r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sz="2000" b="1" smtClean="0"/>
              <a:t>Annual Deduction for Veterans:</a:t>
            </a:r>
            <a:r>
              <a:rPr lang="en-US" sz="2000" smtClean="0"/>
              <a:t> </a:t>
            </a:r>
            <a:br>
              <a:rPr lang="en-US" sz="2000" smtClean="0"/>
            </a:br>
            <a:r>
              <a:rPr lang="en-US" sz="2000" smtClean="0"/>
              <a:t>Annual deduction of up to $250 from taxes due on the real or personal property of qualified war veterans and their unmarried surviving spouses/surviving civil union partners/surviving domestic partners.</a:t>
            </a:r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sz="2000" b="1" smtClean="0"/>
              <a:t>Property Tax Exemption for Disabled Veterans:</a:t>
            </a:r>
            <a:r>
              <a:rPr lang="en-US" sz="2000" smtClean="0"/>
              <a:t> </a:t>
            </a:r>
            <a:br>
              <a:rPr lang="en-US" sz="2000" smtClean="0"/>
            </a:br>
            <a:r>
              <a:rPr lang="en-US" sz="2000" smtClean="0"/>
              <a:t>Full exemption from property taxes on a principal residence for certain totally and permanently disabled war veterans and their unmarried surviving spouses/surviving civil union partners/surviving domestic partners. Unmarried surviving spouses/surviving civil union partners/surviving domestic partners of servicepersons who died on wartime active duty may also qualify. </a:t>
            </a:r>
          </a:p>
        </p:txBody>
      </p:sp>
      <p:sp>
        <p:nvSpPr>
          <p:cNvPr id="45466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10-11-2012</a:t>
            </a:r>
            <a:endParaRPr lang="en-US"/>
          </a:p>
        </p:txBody>
      </p:sp>
      <p:sp>
        <p:nvSpPr>
          <p:cNvPr id="45466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2CB3518-DBB3-4CCC-BB16-978712CE106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45466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1" name="~PP23865.WAV">
            <a:hlinkClick r:id="" action="ppaction://media"/>
          </p:cNvPr>
          <p:cNvPicPr>
            <a:picLocks noRot="1" noChangeAspect="1"/>
          </p:cNvPicPr>
          <p:nvPr>
            <a:wavAudioFile r:embed="rId1" name="~PP2326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388918"/>
      </p:ext>
    </p:extLst>
  </p:cSld>
  <p:clrMapOvr>
    <a:masterClrMapping/>
  </p:clrMapOvr>
  <p:transition advTm="437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NJ Template 06">
  <a:themeElements>
    <a:clrScheme name="NJ Template 06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NJ Template 06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lnDef>
  </a:objectDefaults>
  <a:extraClrSchemeLst>
    <a:extraClrScheme>
      <a:clrScheme name="NJ Template 06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4491 NJ</Template>
  <TotalTime>5</TotalTime>
  <Words>694</Words>
  <Application>Microsoft Office PowerPoint</Application>
  <PresentationFormat>On-screen Show (4:3)</PresentationFormat>
  <Paragraphs>111</Paragraphs>
  <Slides>7</Slides>
  <Notes>7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ＭＳ Ｐゴシック</vt:lpstr>
      <vt:lpstr>Calibri</vt:lpstr>
      <vt:lpstr>Wingdings</vt:lpstr>
      <vt:lpstr>NJ Template 06</vt:lpstr>
      <vt:lpstr>New Jersey  Property Tax Relief Programs</vt:lpstr>
      <vt:lpstr>NJ Property Tax Relief Programs</vt:lpstr>
      <vt:lpstr>NJ Property Tax  Deduction or Credit</vt:lpstr>
      <vt:lpstr>NJ Property Tax Credit - TaxWise</vt:lpstr>
      <vt:lpstr>Homestead Benefit Program</vt:lpstr>
      <vt:lpstr>PTR (NJ Senior Freeze)</vt:lpstr>
      <vt:lpstr>NJ Property Tax Relief – Other All Administered By Local Municipality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Jersey  Property Tax Relief Programs</dc:title>
  <dc:creator>HershAl</dc:creator>
  <cp:lastModifiedBy>Al H 509</cp:lastModifiedBy>
  <cp:revision>5</cp:revision>
  <dcterms:created xsi:type="dcterms:W3CDTF">2012-01-07T00:34:52Z</dcterms:created>
  <dcterms:modified xsi:type="dcterms:W3CDTF">2012-10-16T16:05:58Z</dcterms:modified>
</cp:coreProperties>
</file>